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</p:sldMasterIdLst>
  <p:notesMasterIdLst>
    <p:notesMasterId r:id="rId35"/>
  </p:notesMasterIdLst>
  <p:sldIdLst>
    <p:sldId id="256" r:id="rId5"/>
    <p:sldId id="258" r:id="rId6"/>
    <p:sldId id="264" r:id="rId7"/>
    <p:sldId id="259" r:id="rId8"/>
    <p:sldId id="260" r:id="rId9"/>
    <p:sldId id="292" r:id="rId10"/>
    <p:sldId id="265" r:id="rId11"/>
    <p:sldId id="266" r:id="rId12"/>
    <p:sldId id="267" r:id="rId13"/>
    <p:sldId id="268" r:id="rId14"/>
    <p:sldId id="269" r:id="rId15"/>
    <p:sldId id="275" r:id="rId16"/>
    <p:sldId id="273" r:id="rId17"/>
    <p:sldId id="274" r:id="rId18"/>
    <p:sldId id="270" r:id="rId19"/>
    <p:sldId id="277" r:id="rId20"/>
    <p:sldId id="278" r:id="rId21"/>
    <p:sldId id="279" r:id="rId22"/>
    <p:sldId id="280" r:id="rId23"/>
    <p:sldId id="281" r:id="rId24"/>
    <p:sldId id="288" r:id="rId25"/>
    <p:sldId id="282" r:id="rId26"/>
    <p:sldId id="289" r:id="rId27"/>
    <p:sldId id="283" r:id="rId28"/>
    <p:sldId id="285" r:id="rId29"/>
    <p:sldId id="284" r:id="rId30"/>
    <p:sldId id="290" r:id="rId31"/>
    <p:sldId id="286" r:id="rId32"/>
    <p:sldId id="287" r:id="rId33"/>
    <p:sldId id="29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B853FE-87CB-4B82-A9AB-58E4E23ABA4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111712-EC77-4160-9DBB-F0B4B27BA8F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dirty="0" smtClean="0"/>
            <a:t>ESTROGEN</a:t>
          </a:r>
          <a:endParaRPr lang="en-US" dirty="0"/>
        </a:p>
      </dgm:t>
    </dgm:pt>
    <dgm:pt modelId="{414B183B-3C77-4429-8605-73D4E1EA769E}" type="parTrans" cxnId="{C30D4C76-19E2-4DB5-B018-0234757B4909}">
      <dgm:prSet/>
      <dgm:spPr/>
      <dgm:t>
        <a:bodyPr/>
        <a:lstStyle/>
        <a:p>
          <a:endParaRPr lang="en-US"/>
        </a:p>
      </dgm:t>
    </dgm:pt>
    <dgm:pt modelId="{A3E7EB3E-7586-4406-8D83-B54A97676DBA}" type="sibTrans" cxnId="{C30D4C76-19E2-4DB5-B018-0234757B4909}">
      <dgm:prSet/>
      <dgm:spPr/>
      <dgm:t>
        <a:bodyPr/>
        <a:lstStyle/>
        <a:p>
          <a:endParaRPr lang="en-US"/>
        </a:p>
      </dgm:t>
    </dgm:pt>
    <dgm:pt modelId="{BB442408-2A7E-4AEE-B83B-FCFED6638B71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dirty="0" smtClean="0"/>
            <a:t>OKSITOCIN</a:t>
          </a:r>
          <a:endParaRPr lang="en-US" dirty="0"/>
        </a:p>
      </dgm:t>
    </dgm:pt>
    <dgm:pt modelId="{BF57D316-09E5-4E94-9A5B-BC7DFB912DC9}" type="parTrans" cxnId="{1C91595E-28C8-40A6-A0A2-ADCF3F0DEB1C}">
      <dgm:prSet/>
      <dgm:spPr/>
      <dgm:t>
        <a:bodyPr/>
        <a:lstStyle/>
        <a:p>
          <a:endParaRPr lang="en-US"/>
        </a:p>
      </dgm:t>
    </dgm:pt>
    <dgm:pt modelId="{A9E24FFE-3903-490E-8D50-C4F9839226ED}" type="sibTrans" cxnId="{1C91595E-28C8-40A6-A0A2-ADCF3F0DEB1C}">
      <dgm:prSet/>
      <dgm:spPr/>
      <dgm:t>
        <a:bodyPr/>
        <a:lstStyle/>
        <a:p>
          <a:endParaRPr lang="en-US"/>
        </a:p>
      </dgm:t>
    </dgm:pt>
    <dgm:pt modelId="{2AE08543-AE0C-4D22-839A-A68BBAEB73AD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dirty="0" smtClean="0"/>
            <a:t>UGODA</a:t>
          </a:r>
          <a:endParaRPr lang="en-US" dirty="0"/>
        </a:p>
      </dgm:t>
    </dgm:pt>
    <dgm:pt modelId="{EA26E465-9507-47AD-B632-2B735D65BB2F}" type="parTrans" cxnId="{37A1EA81-186F-4D11-AD71-B0C2DA3E7497}">
      <dgm:prSet/>
      <dgm:spPr/>
      <dgm:t>
        <a:bodyPr/>
        <a:lstStyle/>
        <a:p>
          <a:endParaRPr lang="en-US"/>
        </a:p>
      </dgm:t>
    </dgm:pt>
    <dgm:pt modelId="{9446C88E-B999-428D-9A36-A4258C3D090E}" type="sibTrans" cxnId="{37A1EA81-186F-4D11-AD71-B0C2DA3E7497}">
      <dgm:prSet/>
      <dgm:spPr/>
      <dgm:t>
        <a:bodyPr/>
        <a:lstStyle/>
        <a:p>
          <a:endParaRPr lang="en-US"/>
        </a:p>
      </dgm:t>
    </dgm:pt>
    <dgm:pt modelId="{BB326E2C-2977-43EB-8C6A-7C708B1E0D3C}" type="pres">
      <dgm:prSet presAssocID="{71B853FE-87CB-4B82-A9AB-58E4E23ABA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880D25-F3F7-4247-BED3-0DB94A938643}" type="pres">
      <dgm:prSet presAssocID="{4C111712-EC77-4160-9DBB-F0B4B27BA8F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073F8-C60A-4325-819C-D88D43EE815D}" type="pres">
      <dgm:prSet presAssocID="{A3E7EB3E-7586-4406-8D83-B54A97676DB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B5887B5-B4AC-4435-97D4-E64771B7DA7C}" type="pres">
      <dgm:prSet presAssocID="{A3E7EB3E-7586-4406-8D83-B54A97676DB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5398D0A-8F82-49B9-9F73-33AB952800BA}" type="pres">
      <dgm:prSet presAssocID="{BB442408-2A7E-4AEE-B83B-FCFED6638B7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6F031-4DF2-448E-9768-7B20F8598000}" type="pres">
      <dgm:prSet presAssocID="{A9E24FFE-3903-490E-8D50-C4F9839226E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1CB6CBD-4BCA-48F3-8ED7-9C683D107BFD}" type="pres">
      <dgm:prSet presAssocID="{A9E24FFE-3903-490E-8D50-C4F9839226E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FF32EA3-5B5F-41BA-9B70-1C36EDF0C2EC}" type="pres">
      <dgm:prSet presAssocID="{2AE08543-AE0C-4D22-839A-A68BBAEB73A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21F9E-5B3D-4650-9CCF-17F543C0C39D}" type="pres">
      <dgm:prSet presAssocID="{9446C88E-B999-428D-9A36-A4258C3D090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F014AF4-8B0D-4FB2-831E-220163A91AE3}" type="pres">
      <dgm:prSet presAssocID="{9446C88E-B999-428D-9A36-A4258C3D090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2C5C870-C241-4F27-88E3-C6EFEFFD1207}" type="presOf" srcId="{9446C88E-B999-428D-9A36-A4258C3D090E}" destId="{9F014AF4-8B0D-4FB2-831E-220163A91AE3}" srcOrd="1" destOrd="0" presId="urn:microsoft.com/office/officeart/2005/8/layout/cycle7"/>
    <dgm:cxn modelId="{29800E72-1380-42E1-8601-2A01B3A94E72}" type="presOf" srcId="{9446C88E-B999-428D-9A36-A4258C3D090E}" destId="{D4321F9E-5B3D-4650-9CCF-17F543C0C39D}" srcOrd="0" destOrd="0" presId="urn:microsoft.com/office/officeart/2005/8/layout/cycle7"/>
    <dgm:cxn modelId="{C30D4C76-19E2-4DB5-B018-0234757B4909}" srcId="{71B853FE-87CB-4B82-A9AB-58E4E23ABA42}" destId="{4C111712-EC77-4160-9DBB-F0B4B27BA8F5}" srcOrd="0" destOrd="0" parTransId="{414B183B-3C77-4429-8605-73D4E1EA769E}" sibTransId="{A3E7EB3E-7586-4406-8D83-B54A97676DBA}"/>
    <dgm:cxn modelId="{B18CE4B3-11C7-482A-9AF1-A8F8359E1858}" type="presOf" srcId="{BB442408-2A7E-4AEE-B83B-FCFED6638B71}" destId="{25398D0A-8F82-49B9-9F73-33AB952800BA}" srcOrd="0" destOrd="0" presId="urn:microsoft.com/office/officeart/2005/8/layout/cycle7"/>
    <dgm:cxn modelId="{09A85FAC-B7F9-41BA-8F2F-05789732F343}" type="presOf" srcId="{A9E24FFE-3903-490E-8D50-C4F9839226ED}" destId="{94C6F031-4DF2-448E-9768-7B20F8598000}" srcOrd="0" destOrd="0" presId="urn:microsoft.com/office/officeart/2005/8/layout/cycle7"/>
    <dgm:cxn modelId="{1C91595E-28C8-40A6-A0A2-ADCF3F0DEB1C}" srcId="{71B853FE-87CB-4B82-A9AB-58E4E23ABA42}" destId="{BB442408-2A7E-4AEE-B83B-FCFED6638B71}" srcOrd="1" destOrd="0" parTransId="{BF57D316-09E5-4E94-9A5B-BC7DFB912DC9}" sibTransId="{A9E24FFE-3903-490E-8D50-C4F9839226ED}"/>
    <dgm:cxn modelId="{2BF58412-0823-45D3-AC7D-B618659B2F6E}" type="presOf" srcId="{71B853FE-87CB-4B82-A9AB-58E4E23ABA42}" destId="{BB326E2C-2977-43EB-8C6A-7C708B1E0D3C}" srcOrd="0" destOrd="0" presId="urn:microsoft.com/office/officeart/2005/8/layout/cycle7"/>
    <dgm:cxn modelId="{26718B66-672F-4857-9A62-2DB42EBDC299}" type="presOf" srcId="{A3E7EB3E-7586-4406-8D83-B54A97676DBA}" destId="{5CC073F8-C60A-4325-819C-D88D43EE815D}" srcOrd="0" destOrd="0" presId="urn:microsoft.com/office/officeart/2005/8/layout/cycle7"/>
    <dgm:cxn modelId="{93A2D035-DA98-415D-8438-4790803B9E08}" type="presOf" srcId="{A9E24FFE-3903-490E-8D50-C4F9839226ED}" destId="{21CB6CBD-4BCA-48F3-8ED7-9C683D107BFD}" srcOrd="1" destOrd="0" presId="urn:microsoft.com/office/officeart/2005/8/layout/cycle7"/>
    <dgm:cxn modelId="{67494854-6E62-4DC7-A4CB-127A1A8A33AE}" type="presOf" srcId="{4C111712-EC77-4160-9DBB-F0B4B27BA8F5}" destId="{57880D25-F3F7-4247-BED3-0DB94A938643}" srcOrd="0" destOrd="0" presId="urn:microsoft.com/office/officeart/2005/8/layout/cycle7"/>
    <dgm:cxn modelId="{37A1EA81-186F-4D11-AD71-B0C2DA3E7497}" srcId="{71B853FE-87CB-4B82-A9AB-58E4E23ABA42}" destId="{2AE08543-AE0C-4D22-839A-A68BBAEB73AD}" srcOrd="2" destOrd="0" parTransId="{EA26E465-9507-47AD-B632-2B735D65BB2F}" sibTransId="{9446C88E-B999-428D-9A36-A4258C3D090E}"/>
    <dgm:cxn modelId="{A6A7055B-BC6E-4FBB-B546-A03574134F63}" type="presOf" srcId="{2AE08543-AE0C-4D22-839A-A68BBAEB73AD}" destId="{1FF32EA3-5B5F-41BA-9B70-1C36EDF0C2EC}" srcOrd="0" destOrd="0" presId="urn:microsoft.com/office/officeart/2005/8/layout/cycle7"/>
    <dgm:cxn modelId="{D1455DAA-132A-4AD7-AF8C-64BB940BB878}" type="presOf" srcId="{A3E7EB3E-7586-4406-8D83-B54A97676DBA}" destId="{2B5887B5-B4AC-4435-97D4-E64771B7DA7C}" srcOrd="1" destOrd="0" presId="urn:microsoft.com/office/officeart/2005/8/layout/cycle7"/>
    <dgm:cxn modelId="{2DFC0900-BEBF-446C-B365-40AE50170572}" type="presParOf" srcId="{BB326E2C-2977-43EB-8C6A-7C708B1E0D3C}" destId="{57880D25-F3F7-4247-BED3-0DB94A938643}" srcOrd="0" destOrd="0" presId="urn:microsoft.com/office/officeart/2005/8/layout/cycle7"/>
    <dgm:cxn modelId="{E899F974-A340-4678-B963-9194902596B6}" type="presParOf" srcId="{BB326E2C-2977-43EB-8C6A-7C708B1E0D3C}" destId="{5CC073F8-C60A-4325-819C-D88D43EE815D}" srcOrd="1" destOrd="0" presId="urn:microsoft.com/office/officeart/2005/8/layout/cycle7"/>
    <dgm:cxn modelId="{ADD6E4F7-CCD5-4D52-AADC-9D826DE592A4}" type="presParOf" srcId="{5CC073F8-C60A-4325-819C-D88D43EE815D}" destId="{2B5887B5-B4AC-4435-97D4-E64771B7DA7C}" srcOrd="0" destOrd="0" presId="urn:microsoft.com/office/officeart/2005/8/layout/cycle7"/>
    <dgm:cxn modelId="{A9417756-BD37-476A-A03F-145502F4C9FA}" type="presParOf" srcId="{BB326E2C-2977-43EB-8C6A-7C708B1E0D3C}" destId="{25398D0A-8F82-49B9-9F73-33AB952800BA}" srcOrd="2" destOrd="0" presId="urn:microsoft.com/office/officeart/2005/8/layout/cycle7"/>
    <dgm:cxn modelId="{373C9028-FFC6-4C57-89BD-18FF3E168CAA}" type="presParOf" srcId="{BB326E2C-2977-43EB-8C6A-7C708B1E0D3C}" destId="{94C6F031-4DF2-448E-9768-7B20F8598000}" srcOrd="3" destOrd="0" presId="urn:microsoft.com/office/officeart/2005/8/layout/cycle7"/>
    <dgm:cxn modelId="{A9DFA611-8CA4-4987-9E16-0A38DA27E6BD}" type="presParOf" srcId="{94C6F031-4DF2-448E-9768-7B20F8598000}" destId="{21CB6CBD-4BCA-48F3-8ED7-9C683D107BFD}" srcOrd="0" destOrd="0" presId="urn:microsoft.com/office/officeart/2005/8/layout/cycle7"/>
    <dgm:cxn modelId="{2A53493F-5B6A-403C-BE89-3F6FA2E673DB}" type="presParOf" srcId="{BB326E2C-2977-43EB-8C6A-7C708B1E0D3C}" destId="{1FF32EA3-5B5F-41BA-9B70-1C36EDF0C2EC}" srcOrd="4" destOrd="0" presId="urn:microsoft.com/office/officeart/2005/8/layout/cycle7"/>
    <dgm:cxn modelId="{4F059400-BBCB-4BD8-A2E3-A6EE1250E607}" type="presParOf" srcId="{BB326E2C-2977-43EB-8C6A-7C708B1E0D3C}" destId="{D4321F9E-5B3D-4650-9CCF-17F543C0C39D}" srcOrd="5" destOrd="0" presId="urn:microsoft.com/office/officeart/2005/8/layout/cycle7"/>
    <dgm:cxn modelId="{2D63C179-9639-4D84-BB6E-9FCA3EB9E18C}" type="presParOf" srcId="{D4321F9E-5B3D-4650-9CCF-17F543C0C39D}" destId="{9F014AF4-8B0D-4FB2-831E-220163A91AE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880D25-F3F7-4247-BED3-0DB94A938643}">
      <dsp:nvSpPr>
        <dsp:cNvPr id="0" name=""/>
        <dsp:cNvSpPr/>
      </dsp:nvSpPr>
      <dsp:spPr>
        <a:xfrm>
          <a:off x="1547820" y="71767"/>
          <a:ext cx="1872911" cy="936455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ESTROGEN</a:t>
          </a:r>
          <a:endParaRPr lang="en-US" sz="2800" kern="1200" dirty="0"/>
        </a:p>
      </dsp:txBody>
      <dsp:txXfrm>
        <a:off x="1547820" y="71767"/>
        <a:ext cx="1872911" cy="936455"/>
      </dsp:txXfrm>
    </dsp:sp>
    <dsp:sp modelId="{5CC073F8-C60A-4325-819C-D88D43EE815D}">
      <dsp:nvSpPr>
        <dsp:cNvPr id="0" name=""/>
        <dsp:cNvSpPr/>
      </dsp:nvSpPr>
      <dsp:spPr>
        <a:xfrm rot="3600000">
          <a:off x="2769216" y="1716216"/>
          <a:ext cx="977534" cy="32775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3600000">
        <a:off x="2769216" y="1716216"/>
        <a:ext cx="977534" cy="327759"/>
      </dsp:txXfrm>
    </dsp:sp>
    <dsp:sp modelId="{25398D0A-8F82-49B9-9F73-33AB952800BA}">
      <dsp:nvSpPr>
        <dsp:cNvPr id="0" name=""/>
        <dsp:cNvSpPr/>
      </dsp:nvSpPr>
      <dsp:spPr>
        <a:xfrm>
          <a:off x="3095235" y="2751968"/>
          <a:ext cx="1872911" cy="936455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OKSITOCIN</a:t>
          </a:r>
          <a:endParaRPr lang="en-US" sz="2800" kern="1200" dirty="0"/>
        </a:p>
      </dsp:txBody>
      <dsp:txXfrm>
        <a:off x="3095235" y="2751968"/>
        <a:ext cx="1872911" cy="936455"/>
      </dsp:txXfrm>
    </dsp:sp>
    <dsp:sp modelId="{94C6F031-4DF2-448E-9768-7B20F8598000}">
      <dsp:nvSpPr>
        <dsp:cNvPr id="0" name=""/>
        <dsp:cNvSpPr/>
      </dsp:nvSpPr>
      <dsp:spPr>
        <a:xfrm rot="10800000">
          <a:off x="1995508" y="3056316"/>
          <a:ext cx="977534" cy="32775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1995508" y="3056316"/>
        <a:ext cx="977534" cy="327759"/>
      </dsp:txXfrm>
    </dsp:sp>
    <dsp:sp modelId="{1FF32EA3-5B5F-41BA-9B70-1C36EDF0C2EC}">
      <dsp:nvSpPr>
        <dsp:cNvPr id="0" name=""/>
        <dsp:cNvSpPr/>
      </dsp:nvSpPr>
      <dsp:spPr>
        <a:xfrm>
          <a:off x="405" y="2751968"/>
          <a:ext cx="1872911" cy="936455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UGODA</a:t>
          </a:r>
          <a:endParaRPr lang="en-US" sz="2800" kern="1200" dirty="0"/>
        </a:p>
      </dsp:txBody>
      <dsp:txXfrm>
        <a:off x="405" y="2751968"/>
        <a:ext cx="1872911" cy="936455"/>
      </dsp:txXfrm>
    </dsp:sp>
    <dsp:sp modelId="{D4321F9E-5B3D-4650-9CCF-17F543C0C39D}">
      <dsp:nvSpPr>
        <dsp:cNvPr id="0" name=""/>
        <dsp:cNvSpPr/>
      </dsp:nvSpPr>
      <dsp:spPr>
        <a:xfrm rot="18000000">
          <a:off x="1221801" y="1716216"/>
          <a:ext cx="977534" cy="32775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8000000">
        <a:off x="1221801" y="1716216"/>
        <a:ext cx="977534" cy="327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A16CF6-90FE-43A7-867D-0E38195902A0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33FC1E-C653-4A41-A6CB-F97124999F6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648200"/>
            <a:ext cx="7772400" cy="85725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595938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55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0BBA89-22C7-4CF5-9914-44DDEA69ABEE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5F87E9-8032-423E-B78F-89FB21CA4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EA159-5C6F-4C90-9D40-01890960B95E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C627-A222-40F7-A949-FCEB8BA5F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00D45-26D1-43F9-97D7-C86616436E19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A1DFE-CDBD-472E-BE73-0A4734068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E7E6-D944-434E-B4BC-294EF3565CF7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03FB-3916-4095-8285-46B7A29D1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2B21A-D68B-489A-88EF-EE7CA0F1C082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89F1-90D1-4C77-90A5-EF03A39DA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884C9-ABEC-441F-9398-7A1B79A39213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B24BE-1714-400C-BF1B-7860BCD08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6F49-0330-4430-B1A0-C306696A4DC5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B1D18-5C2F-4231-8C52-DF364CDFC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4FB5-E13F-450F-9C8C-416D6A045DE1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E0ED5-6480-4044-A199-690BADD05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D0F2-796F-46B3-9563-03FA7811180A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799A8-7997-4E6A-A99C-2A757270A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7A357-3D15-4FD9-B0A6-966E8D72395F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E4461-44E9-4D08-A4EF-333F19E1D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0622-CA90-4CE8-812D-43F293A8B6BA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BEE2-8020-4D6B-A97C-98968301B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2A8-AD4C-4A24-85E1-00EAE22EEBDF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B7589-F708-4365-9291-6D1615EE8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FCB8A-6FBE-40DA-88AC-A59A0AE06CF1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8AB4-D07B-4EDC-9E59-36FDE17B7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8C58-CC51-4006-BD00-5F89B3A8E49F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AB533-D4D3-4CFE-BCA7-B2BD78FDB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7684E-9920-4259-BD1B-D8B88B527121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A6BA9-73FC-447B-8948-A44C54870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AF2B9-20F2-48B8-8D0C-8E7F787E3D5E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8B17-3CBA-4FFD-806E-84AE5691D0D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BE76-1388-4384-B8C2-D43B6FDD74BC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103D-0706-4C09-B698-ACC2DA9E4C5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449C-475B-4E61-80A5-848210F37B15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7B7E-349C-40C0-82A4-10F9BC6AD92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7BAF-D570-4725-B444-E03B786FCEA8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DB3D3-820D-4EA6-82B7-1424CF90C7C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7773-BF99-4084-853A-6DA9160D748E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5158-5393-40C9-97B6-7195D5D97F6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874D-3F95-4AFA-975C-3257978DF4F7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77FB5-3048-4C25-9A09-725AEAE13D8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7CF1-691F-42F6-A874-833948C15CB1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A815F-57FC-4E03-80BB-A6118AAA5FC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FDC5E-78CA-4F17-9E68-EFF3A0C1FD96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31E7-DCF2-4476-A455-6A25FCD6F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AA924-5E66-4B4E-9098-D9DEDBF21419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EC03E-B5A5-4D4D-AFEC-B4266C94384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E2D1A-5EFE-473D-BDB8-6D1B45F3D759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F996D-11F5-4F2A-972F-49B2009E0DD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BE97-A6BB-4FE2-9500-236F82673128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E62B-13D8-488A-A4CC-2288A6F6B18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68CFB-4F2A-4603-9519-FB636335DBF5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1C930-250C-4931-991A-91A0370AB6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C115D-1510-426B-8964-D1A231C9311C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B7404-1CB3-4524-BF88-2177491483F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CC2F-EACA-462D-81DB-5B8E4B02ED49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FD017-C878-42CF-B316-DF75C54F61F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35576-5C8A-4574-93EB-C92D71295AA0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E095-D767-4ECB-B2A7-115912873D9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56C5-624B-4E9F-9049-2BC3E424F385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33636-8250-41ED-9CD0-71B626759F8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0D21-0535-43F3-B134-917BF0CDC54A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5EC4-5B95-4009-9A33-6B83F334DDE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1C6C8-BFE3-4338-8A3D-FA9AF8B3A84E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0310-7023-4D19-BE19-54C0673E78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680F-943C-4010-AD78-D920E867FADA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B1A28-E5CC-444C-966B-C1703522A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471C5-898C-4A37-95C9-02D292BE0638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9EFCC-E612-4941-95B8-339DDDF947A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065C9-CE74-4D18-91E6-14513315ECD3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C958B-DD95-493A-82D4-16F3C215105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88468-EEFA-4793-BF16-388D979720AF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8D1C-81D2-4736-B813-D227E5C0E76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116A-880D-41FE-A327-D1E09BF0822D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2B495-0DC8-4089-82D1-DFF3B9E9E81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53F43-6241-43C0-BA38-6F72D0438E6D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9C494-1FA6-4E33-BDB5-E346B9AB4F7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10B9A-8059-4E4E-97D7-C213FC9815BC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71032-5BB5-4372-BC1F-22229B831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56D5A-AA90-4EC8-AF83-09B64C65E94C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FB34F-5BBD-4546-A103-7E0FA143D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C9668-A581-41F4-A213-053F2F1E93BE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C32EC-F10D-4769-8C9B-5ED90C9F6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BBFFD-0C8F-4EC6-B9D3-92CF9D855D0C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69BC1-B9F1-441A-9FE5-32E8C5FC1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8BA05-231C-49EE-B278-5F887F9789FA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C57B-1CF4-4639-A284-46A3B9E00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CDDE60-6153-4AC7-97BF-A4CD28E81B8A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B975A2F-FE48-481E-ACC7-BCA556501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spd="slow">
    <p:pull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822808-CC76-4E23-8A98-B9AD687F7D94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915C2D-C202-474A-8841-31FA6814E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slow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271C5F-BF7E-4B0F-91C7-52099643CC9E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25E7D1-FFAB-466A-9190-1142AB9F33D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spd="slow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A2832F-ED48-40EB-BB2B-6A24BCD5CBC9}" type="datetimeFigureOut">
              <a:rPr lang="hr-HR"/>
              <a:pPr>
                <a:defRPr/>
              </a:pPr>
              <a:t>13.3.2012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C49ECC-9143-4ADE-A92E-897D861E817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spd="slow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468313" y="4868863"/>
            <a:ext cx="7772401" cy="857250"/>
          </a:xfrm>
        </p:spPr>
        <p:txBody>
          <a:bodyPr/>
          <a:lstStyle/>
          <a:p>
            <a:pPr>
              <a:defRPr/>
            </a:pPr>
            <a:r>
              <a:rPr lang="hr-HR" sz="3200" dirty="0" smtClean="0">
                <a:solidFill>
                  <a:schemeClr val="accent1">
                    <a:lumMod val="25000"/>
                  </a:schemeClr>
                </a:solidFill>
              </a:rPr>
              <a:t>Sveučilište u Zadru</a:t>
            </a:r>
            <a:br>
              <a:rPr lang="hr-HR" sz="3200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hr-HR" sz="3200" dirty="0" smtClean="0">
                <a:solidFill>
                  <a:schemeClr val="accent1">
                    <a:lumMod val="25000"/>
                  </a:schemeClr>
                </a:solidFill>
              </a:rPr>
              <a:t>Odjel za psihologiju</a:t>
            </a:r>
            <a:endParaRPr lang="en-US" sz="32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5288" y="5805488"/>
            <a:ext cx="6400800" cy="609600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 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11. Tjedan mozga (12.-18.ožujka 2012.)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bg2">
                    <a:lumMod val="50000"/>
                  </a:schemeClr>
                </a:solidFill>
              </a:rPr>
              <a:t>JOŠ NEKI UTJECAJI ESTROGENA (1)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2988"/>
          </a:xfrm>
        </p:spPr>
        <p:txBody>
          <a:bodyPr/>
          <a:lstStyle/>
          <a:p>
            <a:r>
              <a:rPr lang="hr-HR" sz="3600" smtClean="0"/>
              <a:t>Cirkadijurni ritam</a:t>
            </a:r>
          </a:p>
          <a:p>
            <a:pPr lvl="1"/>
            <a:r>
              <a:rPr lang="hr-HR" sz="3200" smtClean="0"/>
              <a:t>Suprahijazmatska jezgra</a:t>
            </a:r>
          </a:p>
          <a:p>
            <a:pPr lvl="1"/>
            <a:r>
              <a:rPr lang="hr-HR" sz="3200" smtClean="0"/>
              <a:t>Moždane stanice koje kontroliraju disanje</a:t>
            </a:r>
          </a:p>
        </p:txBody>
      </p:sp>
      <p:sp>
        <p:nvSpPr>
          <p:cNvPr id="15364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5" name="Picture 3" descr="biological_clo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916113"/>
            <a:ext cx="3600450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275" y="188913"/>
            <a:ext cx="4897438" cy="11620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dirty="0" smtClean="0">
                <a:solidFill>
                  <a:schemeClr val="bg2">
                    <a:lumMod val="25000"/>
                  </a:schemeClr>
                </a:solidFill>
              </a:rPr>
              <a:t>JOŠ NEKI UTJECAJI ESTROGENA (2)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779838" y="1628775"/>
            <a:ext cx="5111750" cy="5853113"/>
          </a:xfrm>
        </p:spPr>
        <p:txBody>
          <a:bodyPr/>
          <a:lstStyle/>
          <a:p>
            <a:r>
              <a:rPr lang="hr-HR" smtClean="0"/>
              <a:t>Ranije sazrijevanje ženskog mozga---&gt; 2-3 godine prije muškog</a:t>
            </a:r>
          </a:p>
          <a:p>
            <a:r>
              <a:rPr lang="hr-HR" smtClean="0"/>
              <a:t>Mjesečni ciklus-najbitniji</a:t>
            </a:r>
          </a:p>
          <a:p>
            <a:pPr lvl="1"/>
            <a:r>
              <a:rPr lang="hr-HR" smtClean="0"/>
              <a:t>Estrogen-prva 2 tjedna-opuštanje-porast veza u hipokampusu</a:t>
            </a:r>
          </a:p>
          <a:p>
            <a:pPr lvl="1"/>
            <a:r>
              <a:rPr lang="hr-HR" smtClean="0"/>
              <a:t>14. dana-progesteron-poništava učinak estrogena</a:t>
            </a:r>
          </a:p>
          <a:p>
            <a:endParaRPr lang="en-US" smtClean="0"/>
          </a:p>
        </p:txBody>
      </p:sp>
      <p:sp>
        <p:nvSpPr>
          <p:cNvPr id="16388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9" name="Picture 5" descr="a-oral-exams-final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1412875"/>
            <a:ext cx="4275138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ZAŠTO MOZAK TINEJDŽERICE ŠIZI?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Teški PMS</a:t>
            </a:r>
          </a:p>
          <a:p>
            <a:pPr lvl="1"/>
            <a:r>
              <a:rPr lang="hr-HR" smtClean="0"/>
              <a:t>Neprijateljstvo</a:t>
            </a:r>
          </a:p>
          <a:p>
            <a:pPr lvl="1"/>
            <a:r>
              <a:rPr lang="hr-HR" smtClean="0"/>
              <a:t>Osjećaj depresije</a:t>
            </a:r>
          </a:p>
          <a:p>
            <a:pPr lvl="1"/>
            <a:r>
              <a:rPr lang="hr-HR" smtClean="0"/>
              <a:t>Razmišljanje o samoubojstvu</a:t>
            </a:r>
          </a:p>
          <a:p>
            <a:pPr lvl="1"/>
            <a:r>
              <a:rPr lang="hr-HR" smtClean="0"/>
              <a:t>Napadaji panike,straha</a:t>
            </a:r>
          </a:p>
          <a:p>
            <a:pPr lvl="1"/>
            <a:r>
              <a:rPr lang="hr-HR" smtClean="0"/>
              <a:t>Izljevi plača ili bijesa </a:t>
            </a:r>
          </a:p>
          <a:p>
            <a:r>
              <a:rPr lang="hr-HR" smtClean="0"/>
              <a:t>PMDD- predmenstrualni disforični poremećaj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EMOCIJE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Amigdala</a:t>
            </a:r>
          </a:p>
          <a:p>
            <a:r>
              <a:rPr lang="hr-HR" smtClean="0"/>
              <a:t>Pojačani emocionalni impulsi</a:t>
            </a:r>
          </a:p>
          <a:p>
            <a:r>
              <a:rPr lang="hr-HR" smtClean="0"/>
              <a:t>Valovi estrogena i progesterona</a:t>
            </a:r>
          </a:p>
          <a:p>
            <a:r>
              <a:rPr lang="hr-HR" smtClean="0"/>
              <a:t>Depresija</a:t>
            </a:r>
          </a:p>
          <a:p>
            <a:endParaRPr lang="en-US" smtClean="0"/>
          </a:p>
        </p:txBody>
      </p:sp>
      <p:pic>
        <p:nvPicPr>
          <p:cNvPr id="19460" name="Picture 3" descr="Depression-And-Diabetes-Symptoms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860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emoticons_id171566.jp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357563"/>
            <a:ext cx="3810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AGRESIVNOST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Androgeni hormoni</a:t>
            </a:r>
          </a:p>
          <a:p>
            <a:r>
              <a:rPr lang="hr-HR" smtClean="0"/>
              <a:t>Od puberteta do 19.godine kod žena</a:t>
            </a:r>
          </a:p>
          <a:p>
            <a:r>
              <a:rPr lang="hr-HR" smtClean="0"/>
              <a:t>Testosteron, androstenedion, DHEA</a:t>
            </a:r>
          </a:p>
          <a:p>
            <a:r>
              <a:rPr lang="hr-HR" smtClean="0"/>
              <a:t>Smanjene razine androgena---&gt; smanjena agresivnost i spolni nagon</a:t>
            </a:r>
            <a:endParaRPr lang="en-US" smtClean="0"/>
          </a:p>
        </p:txBody>
      </p:sp>
      <p:pic>
        <p:nvPicPr>
          <p:cNvPr id="20484" name="Picture 3" descr="anger_stockxpertcom_id917161_size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13200"/>
            <a:ext cx="28575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755650" y="765175"/>
            <a:ext cx="7772400" cy="1470025"/>
          </a:xfrm>
        </p:spPr>
        <p:txBody>
          <a:bodyPr/>
          <a:lstStyle/>
          <a:p>
            <a:endParaRPr lang="hr-HR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smtClean="0">
                <a:solidFill>
                  <a:srgbClr val="0070C0"/>
                </a:solidFill>
              </a:rPr>
              <a:t>D</a:t>
            </a:r>
            <a:r>
              <a:rPr lang="hr-HR" sz="4000" b="1" smtClean="0">
                <a:solidFill>
                  <a:srgbClr val="0070C0"/>
                </a:solidFill>
              </a:rPr>
              <a:t>JEČACI U PERIODU PUBERTETA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hr-HR" smtClean="0">
                <a:sym typeface="Wingdings" pitchFamily="2" charset="2"/>
              </a:rPr>
              <a:t>         O</a:t>
            </a:r>
            <a:r>
              <a:rPr lang="hr-HR" smtClean="0"/>
              <a:t>dvojeniji od roditelja, nesavjesniji u školi, agresivniji, zainteresirani za najčešće suprotni spol vrlo naglo i u velikoj mjeri</a:t>
            </a:r>
          </a:p>
          <a:p>
            <a:pPr marL="0" indent="0">
              <a:buFont typeface="Arial" charset="0"/>
              <a:buNone/>
            </a:pPr>
            <a:r>
              <a:rPr lang="hr-HR" smtClean="0"/>
              <a:t>         navala kralja muških spolnih hormona- </a:t>
            </a:r>
            <a:r>
              <a:rPr lang="hr-HR" b="1" smtClean="0"/>
              <a:t>TESTOSTERONA</a:t>
            </a:r>
            <a:endParaRPr lang="hr-HR" smtClean="0"/>
          </a:p>
          <a:p>
            <a:pPr marL="0" indent="0">
              <a:buFont typeface="Arial" charset="0"/>
              <a:buNone/>
            </a:pPr>
            <a:r>
              <a:rPr lang="hr-HR" smtClean="0"/>
              <a:t>---&gt; testosteron - pivo</a:t>
            </a:r>
          </a:p>
          <a:p>
            <a:pPr marL="0" indent="0">
              <a:buFont typeface="Arial" charset="0"/>
              <a:buNone/>
            </a:pPr>
            <a:r>
              <a:rPr lang="hr-HR" smtClean="0"/>
              <a:t>  9-godišnjak- 1 čaša piva</a:t>
            </a:r>
          </a:p>
          <a:p>
            <a:pPr marL="0" indent="0">
              <a:buFont typeface="Arial" charset="0"/>
              <a:buNone/>
            </a:pPr>
            <a:r>
              <a:rPr lang="hr-HR" smtClean="0"/>
              <a:t>  15- godišnjaka -2 galona piva (približno 8l piva)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11188" y="1746250"/>
            <a:ext cx="720725" cy="341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13" y="3267075"/>
            <a:ext cx="7493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srgbClr val="002060"/>
                </a:solidFill>
              </a:rPr>
              <a:t>MASKULINIZACIJA TESTOSTERONOM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 sve misli i ponašanja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 izaziva povećanje dječakovih testisa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 aktivira rast mišića i kostiju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 potice rast brade i stidnih dlaka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produbljivanje glasa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 te povećanje spolnog organa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sz="2400" dirty="0">
                <a:solidFill>
                  <a:prstClr val="black"/>
                </a:solidFill>
              </a:rPr>
              <a:t>Djeluje i na moždane krugove za seks, smještene u </a:t>
            </a:r>
            <a:r>
              <a:rPr lang="hr-HR" sz="2400" dirty="0" smtClean="0">
                <a:solidFill>
                  <a:prstClr val="black"/>
                </a:solidFill>
              </a:rPr>
              <a:t>hipotalamusu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hr-HR" sz="2400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sz="2400" dirty="0" smtClean="0">
                <a:solidFill>
                  <a:prstClr val="black"/>
                </a:solidFill>
              </a:rPr>
              <a:t>muški </a:t>
            </a:r>
            <a:r>
              <a:rPr lang="hr-HR" sz="2400" dirty="0">
                <a:solidFill>
                  <a:prstClr val="black"/>
                </a:solidFill>
              </a:rPr>
              <a:t>mozak je sada ustrojen da mu seks bude prvi na </a:t>
            </a:r>
            <a:r>
              <a:rPr lang="hr-HR" sz="2400" dirty="0" smtClean="0">
                <a:solidFill>
                  <a:prstClr val="black"/>
                </a:solidFill>
              </a:rPr>
              <a:t>pameti</a:t>
            </a:r>
            <a:endParaRPr lang="hr-HR" dirty="0"/>
          </a:p>
        </p:txBody>
      </p:sp>
      <p:pic>
        <p:nvPicPr>
          <p:cNvPr id="5" name="Picture 4" descr="indeksir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325078"/>
            <a:ext cx="3456384" cy="253292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6013" y="222250"/>
            <a:ext cx="5568950" cy="58531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važan hormon - </a:t>
            </a:r>
            <a:r>
              <a:rPr lang="hr-HR" b="1" dirty="0" smtClean="0"/>
              <a:t>VAZOPRESIN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dirty="0"/>
              <a:t> </a:t>
            </a:r>
            <a:r>
              <a:rPr lang="hr-HR" b="1" dirty="0" smtClean="0"/>
              <a:t> - </a:t>
            </a:r>
            <a:r>
              <a:rPr lang="hr-HR" dirty="0"/>
              <a:t>z</a:t>
            </a:r>
            <a:r>
              <a:rPr lang="hr-HR" dirty="0" smtClean="0"/>
              <a:t>ahvaljujući zajedničkom djelovanju njega i testosterona muški mozak postaje osjetljiv na društveno odbacivanje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Kombinacija testosterona, vazopresina s hormonom kortizolom         tijela dječaka                                       postaju nabijena energijom,                                           pripremaju ga za reakcije borbe ili bijega</a:t>
            </a:r>
            <a:endParaRPr lang="hr-HR" dirty="0"/>
          </a:p>
        </p:txBody>
      </p:sp>
      <p:sp>
        <p:nvSpPr>
          <p:cNvPr id="24580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24581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3429000"/>
            <a:ext cx="3487738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465138"/>
            <a:ext cx="3297237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5926138" y="4097338"/>
            <a:ext cx="647700" cy="2873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PONOVIMO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Neuron</a:t>
            </a:r>
          </a:p>
          <a:p>
            <a:r>
              <a:rPr lang="hr-HR" smtClean="0"/>
              <a:t>Neuroprijenosnici</a:t>
            </a:r>
          </a:p>
          <a:p>
            <a:r>
              <a:rPr lang="hr-HR" smtClean="0"/>
              <a:t>Hipotalamus</a:t>
            </a:r>
          </a:p>
          <a:p>
            <a:r>
              <a:rPr lang="hr-HR" smtClean="0"/>
              <a:t>Hipokampus</a:t>
            </a:r>
          </a:p>
          <a:p>
            <a:r>
              <a:rPr lang="hr-HR" smtClean="0"/>
              <a:t>Amigdala</a:t>
            </a:r>
          </a:p>
          <a:p>
            <a:r>
              <a:rPr lang="hr-HR" smtClean="0"/>
              <a:t>Hipofiza</a:t>
            </a:r>
          </a:p>
          <a:p>
            <a:r>
              <a:rPr lang="hr-HR" smtClean="0"/>
              <a:t>Hormoni</a:t>
            </a:r>
          </a:p>
          <a:p>
            <a:endParaRPr lang="en-US" smtClean="0"/>
          </a:p>
        </p:txBody>
      </p:sp>
      <p:pic>
        <p:nvPicPr>
          <p:cNvPr id="7172" name="Picture 4" descr="left-brain-right-bra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844675"/>
            <a:ext cx="4535488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052513"/>
            <a:ext cx="3008313" cy="5073650"/>
          </a:xfrm>
        </p:spPr>
        <p:txBody>
          <a:bodyPr rtlCol="0">
            <a:normAutofit fontScale="92500" lnSpcReduction="20000"/>
          </a:bodyPr>
          <a:lstStyle/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200" dirty="0">
                <a:solidFill>
                  <a:prstClr val="black"/>
                </a:solidFill>
              </a:rPr>
              <a:t>Dječacima- učenje umjesto interneta jednostavno nema smisla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200" dirty="0">
                <a:solidFill>
                  <a:prstClr val="black"/>
                </a:solidFill>
              </a:rPr>
              <a:t> Moguće metode promjene u svrhu dobivanja boljih ocjena su kazne i nagrađivanja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/>
          </a:p>
        </p:txBody>
      </p:sp>
      <p:pic>
        <p:nvPicPr>
          <p:cNvPr id="2560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6488" y="1412875"/>
            <a:ext cx="5688012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POSPANOST I DOSADA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11- 12 godina- mijenjanje sata za spavanje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-ostaju duže budni, ali i duže spavaju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Dosada, samo gluma ili nešto više?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---&gt; centar za ugodu tinejdžera gotovo umrtvljen u usporedbi s tim područjima u odraslih i djece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-</a:t>
            </a:r>
            <a:r>
              <a:rPr lang="hr-HR" dirty="0" smtClean="0">
                <a:sym typeface="Wingdings" pitchFamily="2" charset="2"/>
              </a:rPr>
              <a:t>--&gt; v</a:t>
            </a:r>
            <a:r>
              <a:rPr lang="hr-HR" dirty="0" smtClean="0"/>
              <a:t>eliko zanimanje za filmove sa agresivnim sadržajem i krvavim prizorima</a:t>
            </a:r>
            <a:endParaRPr lang="hr-HR" dirty="0"/>
          </a:p>
        </p:txBody>
      </p:sp>
      <p:pic>
        <p:nvPicPr>
          <p:cNvPr id="5" name="Content Placeholder 4" descr="indeksirajnj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81710" y="1628800"/>
            <a:ext cx="4662290" cy="4464496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424863" cy="1143000"/>
          </a:xfrm>
        </p:spPr>
        <p:txBody>
          <a:bodyPr/>
          <a:lstStyle/>
          <a:p>
            <a:r>
              <a:rPr lang="hr-HR" sz="3600" b="1" smtClean="0">
                <a:solidFill>
                  <a:srgbClr val="002060"/>
                </a:solidFill>
              </a:rPr>
              <a:t>GLEDANJE SVIJETA KROZ MUŠKE NAOČALE</a:t>
            </a:r>
            <a:endParaRPr lang="hr-HR" b="1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000" dirty="0" smtClean="0">
                <a:solidFill>
                  <a:prstClr val="black"/>
                </a:solidFill>
              </a:rPr>
              <a:t>utjecaj hormona        priprema </a:t>
            </a:r>
            <a:r>
              <a:rPr lang="hr-HR" sz="3000" dirty="0">
                <a:solidFill>
                  <a:prstClr val="black"/>
                </a:solidFill>
              </a:rPr>
              <a:t>za agresivna i teritorijalna ponašanja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sz="3000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000" dirty="0">
                <a:solidFill>
                  <a:prstClr val="black"/>
                </a:solidFill>
              </a:rPr>
              <a:t>Istraživanja su pokazala da dječaci u pubertetu: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000" dirty="0">
                <a:solidFill>
                  <a:prstClr val="black"/>
                </a:solidFill>
              </a:rPr>
              <a:t>obična i neutralna lica doživljavaju kao neprijateljskija, ili kao neprijateljska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000" dirty="0">
                <a:solidFill>
                  <a:prstClr val="black"/>
                </a:solidFill>
              </a:rPr>
              <a:t>ljutita lica kod dječaka pobuđuju borbeni duh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/>
          </a:p>
        </p:txBody>
      </p:sp>
      <p:sp>
        <p:nvSpPr>
          <p:cNvPr id="4" name="Right Arrow 3"/>
          <p:cNvSpPr/>
          <p:nvPr/>
        </p:nvSpPr>
        <p:spPr>
          <a:xfrm flipV="1">
            <a:off x="3170238" y="1828800"/>
            <a:ext cx="533400" cy="190500"/>
          </a:xfrm>
          <a:prstGeom prst="rightArrow">
            <a:avLst>
              <a:gd name="adj1" fmla="val 50000"/>
              <a:gd name="adj2" fmla="val 4155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endParaRPr lang="hr-H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96975"/>
            <a:ext cx="8291512" cy="4929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preobrazba lice i glas ---&gt; mijenjanje izraza dječakova  lica </a:t>
            </a:r>
            <a:r>
              <a:rPr lang="hr-HR" dirty="0"/>
              <a:t>i</a:t>
            </a:r>
            <a:r>
              <a:rPr lang="hr-HR" dirty="0" smtClean="0"/>
              <a:t> načini na koje doživljava tuđe izraze lica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 smtClean="0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84475"/>
            <a:ext cx="3205162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898775"/>
            <a:ext cx="30480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284663" y="3860800"/>
            <a:ext cx="1295400" cy="792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275" y="250825"/>
            <a:ext cx="4321175" cy="1162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800" dirty="0" smtClean="0">
                <a:solidFill>
                  <a:schemeClr val="accent3">
                    <a:lumMod val="50000"/>
                  </a:schemeClr>
                </a:solidFill>
              </a:rPr>
              <a:t>DOBRO IZGLEDATI I SAČUVATI UGLED</a:t>
            </a:r>
            <a:endParaRPr lang="hr-H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875"/>
            <a:ext cx="5111750" cy="47132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/>
              <a:t>D</a:t>
            </a:r>
            <a:r>
              <a:rPr lang="hr-HR" sz="2400" dirty="0" smtClean="0"/>
              <a:t>ječaci su osjetljivi na suptilnu, a ponekad i ne suptilnu informaciju koju dobivaju od svojih vršnjaka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 smtClean="0"/>
              <a:t>Komplimenti i kritike u vremenu prije puberteta se ne odražavaju previše na dječake, ali u ovom periodu to itekako djeluje na njihove moždane krugove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/>
              <a:t>P</a:t>
            </a:r>
            <a:r>
              <a:rPr lang="hr-HR" sz="2400" dirty="0" smtClean="0"/>
              <a:t>rihvaćanje od strane društva je jako bitno</a:t>
            </a:r>
            <a:endParaRPr lang="hr-HR" sz="2400" dirty="0"/>
          </a:p>
        </p:txBody>
      </p:sp>
      <p:sp>
        <p:nvSpPr>
          <p:cNvPr id="30724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3072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412875"/>
            <a:ext cx="37814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ISKLJUČIVANJE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/>
              <a:t>p</a:t>
            </a:r>
            <a:r>
              <a:rPr lang="hr-HR" dirty="0" smtClean="0"/>
              <a:t>ovećanje estrogena kod djevojčica i povećanje testosterona kod dječaka utječe na razlike u slušnoj osjetljivosti u njihovim mozgovima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glavna razlika: muški mozak neke jednostavne zvukove, poput pozadinskih šumova obrađuje na drugačiji način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u="sng" dirty="0" smtClean="0"/>
              <a:t>Nizozemski istraživači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Dečkima - gotovo nemoguće pratiti  živahne i melodične razgovore većeg broja djevojčica</a:t>
            </a:r>
            <a:endParaRPr lang="hr-HR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277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POBJEDNIK UZIMA SVE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   testosterona -</a:t>
            </a:r>
            <a:r>
              <a:rPr lang="hr-HR" smtClean="0">
                <a:sym typeface="Wingdings" pitchFamily="2" charset="2"/>
              </a:rPr>
              <a:t>--&gt;    </a:t>
            </a:r>
            <a:r>
              <a:rPr lang="hr-HR" smtClean="0"/>
              <a:t>vazopresina, kortizola i dopamina-pobjeda-</a:t>
            </a:r>
            <a:r>
              <a:rPr lang="hr-HR" smtClean="0">
                <a:sym typeface="Wingdings" pitchFamily="2" charset="2"/>
              </a:rPr>
              <a:t>--&gt; </a:t>
            </a:r>
            <a:r>
              <a:rPr lang="hr-HR" smtClean="0"/>
              <a:t>stanje opijenosti </a:t>
            </a:r>
          </a:p>
          <a:p>
            <a:r>
              <a:rPr lang="hr-HR" smtClean="0"/>
              <a:t>Gubitak-razine kemikalija dobrog raspoloženja opadaju-dječaci mrzovoljni duži vremenski period</a:t>
            </a:r>
          </a:p>
        </p:txBody>
      </p:sp>
      <p:sp>
        <p:nvSpPr>
          <p:cNvPr id="4" name="Up Arrow 3"/>
          <p:cNvSpPr/>
          <p:nvPr/>
        </p:nvSpPr>
        <p:spPr>
          <a:xfrm>
            <a:off x="4008438" y="1608138"/>
            <a:ext cx="215900" cy="452437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5" name="Up Arrow 4"/>
          <p:cNvSpPr/>
          <p:nvPr/>
        </p:nvSpPr>
        <p:spPr>
          <a:xfrm>
            <a:off x="827088" y="1608138"/>
            <a:ext cx="215900" cy="452437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3379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848100"/>
            <a:ext cx="360045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ŠIRITELJI NOVIH ZAMISLI U DRUŠTVU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91512" cy="5184775"/>
          </a:xfrm>
        </p:spPr>
        <p:txBody>
          <a:bodyPr/>
          <a:lstStyle/>
          <a:p>
            <a:r>
              <a:rPr lang="hr-HR" smtClean="0"/>
              <a:t>Neslaganje sa stavovima roditelja-pozivanje na novo doba</a:t>
            </a:r>
          </a:p>
          <a:p>
            <a:r>
              <a:rPr lang="hr-HR" smtClean="0"/>
              <a:t>Nesmotreno ponašanje tinejdžera-velika potreba za odvajanjem i neovisnošću    poteškoće  i problemi o kojima dječaci ne razmišljaju</a:t>
            </a:r>
          </a:p>
          <a:p>
            <a:r>
              <a:rPr lang="hr-HR" smtClean="0"/>
              <a:t>Istraživanja govore- u mozgovima tinejdžera kad se nalaze u skupini javljaju se uzbuđenje i emocionalno ushićenje zbog kojih su još više spremni izlagati se opasnosti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092950" y="2997200"/>
            <a:ext cx="762000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ŽENSKI MOZAK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Navala hormona---&gt; razvoj sposobnosti za komuniciranje,stvaranje društvenih veza i briga o bližnjima</a:t>
            </a:r>
          </a:p>
          <a:p>
            <a:r>
              <a:rPr lang="hr-HR" smtClean="0"/>
              <a:t>Aktivacija sustava hipotalamus-hipofiza-jajnici</a:t>
            </a:r>
          </a:p>
          <a:p>
            <a:r>
              <a:rPr lang="hr-HR" smtClean="0"/>
              <a:t>Promjene razina estrogena i progesterona</a:t>
            </a:r>
          </a:p>
          <a:p>
            <a:r>
              <a:rPr lang="hr-HR" smtClean="0"/>
              <a:t>Utjecaj na hipokampus,hipotalamus i amigdalu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Odgovor na stres kod djevojaka-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kortizol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Stresovi vezani uz odnose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Estrogen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dirty="0" smtClean="0"/>
              <a:t>reakcije na stres pružanjem podrške i stvaranjem zaštitnih društvenih mreža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dirty="0" smtClean="0"/>
              <a:t>Aktivacija oksitocina i moždanih krugova specifičnih za ženski spol (razgovor,socijalizacija)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8575" y="2338388"/>
            <a:ext cx="3625850" cy="4525962"/>
          </a:xfrm>
        </p:spPr>
      </p:pic>
      <p:pic>
        <p:nvPicPr>
          <p:cNvPr id="1126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52413"/>
            <a:ext cx="343852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49263"/>
            <a:ext cx="342106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  <a:p>
            <a:endParaRPr lang="en-US" smtClean="0"/>
          </a:p>
        </p:txBody>
      </p:sp>
      <p:sp>
        <p:nvSpPr>
          <p:cNvPr id="12292" name="Text Placeholder 4"/>
          <p:cNvSpPr>
            <a:spLocks noGrp="1"/>
          </p:cNvSpPr>
          <p:nvPr>
            <p:ph type="body" sz="half" idx="2"/>
          </p:nvPr>
        </p:nvSpPr>
        <p:spPr>
          <a:xfrm>
            <a:off x="468313" y="620713"/>
            <a:ext cx="3008312" cy="576103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hr-HR" sz="2800" smtClean="0"/>
              <a:t>DJEVOJKE</a:t>
            </a:r>
          </a:p>
          <a:p>
            <a:pPr lvl="1">
              <a:buFont typeface="Arial" charset="0"/>
              <a:buChar char="•"/>
            </a:pPr>
            <a:r>
              <a:rPr lang="hr-HR" sz="2200" smtClean="0"/>
              <a:t>Više slušaju i više pričaju nego dječaci</a:t>
            </a:r>
          </a:p>
          <a:p>
            <a:pPr lvl="1">
              <a:buFont typeface="Arial" charset="0"/>
              <a:buChar char="•"/>
            </a:pPr>
            <a:r>
              <a:rPr lang="hr-HR" sz="2200" smtClean="0"/>
              <a:t>U danu u prosjeku izgovore 2-3 puta više riječi nego dječaci</a:t>
            </a:r>
          </a:p>
          <a:p>
            <a:pPr lvl="1">
              <a:buFont typeface="Arial" charset="0"/>
              <a:buChar char="•"/>
            </a:pPr>
            <a:r>
              <a:rPr lang="hr-HR" sz="2200" smtClean="0"/>
              <a:t>U prosjeku govore brže</a:t>
            </a:r>
            <a:endParaRPr lang="hr-HR" sz="2800" smtClean="0"/>
          </a:p>
          <a:p>
            <a:pPr>
              <a:buFont typeface="Arial" charset="0"/>
              <a:buChar char="•"/>
            </a:pPr>
            <a:r>
              <a:rPr lang="hr-HR" sz="2800" smtClean="0"/>
              <a:t>Povijest</a:t>
            </a:r>
          </a:p>
          <a:p>
            <a:pPr>
              <a:buFont typeface="Arial" charset="0"/>
              <a:buChar char="•"/>
            </a:pPr>
            <a:r>
              <a:rPr lang="hr-HR" sz="2800" smtClean="0"/>
              <a:t>Ženke rezus majmuna</a:t>
            </a:r>
          </a:p>
          <a:p>
            <a:endParaRPr lang="en-US" sz="2800" smtClean="0"/>
          </a:p>
        </p:txBody>
      </p:sp>
      <p:pic>
        <p:nvPicPr>
          <p:cNvPr id="12293" name="Picture 5" descr="stock-vector-vector-cartoon-of-two-women-talking-over-cup-of-coffee-753381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49275"/>
            <a:ext cx="50958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Zašto djevojke toliko vremena troše na telefonske razgovore i slične oblike komunikacije?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5" name="Content Placeholder 5" descr="608-00456173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916113"/>
            <a:ext cx="2890837" cy="3130550"/>
          </a:xfrm>
        </p:spPr>
      </p:pic>
      <p:sp>
        <p:nvSpPr>
          <p:cNvPr id="13316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hr-HR" smtClean="0"/>
          </a:p>
          <a:p>
            <a:endParaRPr lang="hr-HR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3635896" y="2348880"/>
          <a:ext cx="4968552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STRAH OD SUKOBA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114800" cy="4924425"/>
          </a:xfrm>
        </p:spPr>
        <p:txBody>
          <a:bodyPr/>
          <a:lstStyle/>
          <a:p>
            <a:r>
              <a:rPr lang="hr-HR" sz="3200" smtClean="0"/>
              <a:t>Djevojke su motivirane za sprječavanje sukoba</a:t>
            </a:r>
          </a:p>
          <a:p>
            <a:r>
              <a:rPr lang="hr-HR" sz="3200" smtClean="0"/>
              <a:t>Ugrožen odnos---&gt;     serotonin, oksitocin, dopamin </a:t>
            </a:r>
          </a:p>
          <a:p>
            <a:r>
              <a:rPr lang="hr-HR" sz="3200" smtClean="0"/>
              <a:t>Kontrola-kortizol</a:t>
            </a:r>
          </a:p>
          <a:p>
            <a:r>
              <a:rPr lang="hr-HR" sz="3200" smtClean="0"/>
              <a:t>Žene-reakcija “štiti i pomaži”</a:t>
            </a:r>
          </a:p>
          <a:p>
            <a:endParaRPr lang="en-US" sz="3200" smtClean="0"/>
          </a:p>
        </p:txBody>
      </p:sp>
      <p:sp>
        <p:nvSpPr>
          <p:cNvPr id="14340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Down Arrow 3"/>
          <p:cNvSpPr/>
          <p:nvPr/>
        </p:nvSpPr>
        <p:spPr>
          <a:xfrm>
            <a:off x="3924300" y="3284538"/>
            <a:ext cx="2159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2" name="Picture 4" descr="We-Can-Do-I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412875"/>
            <a:ext cx="403225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856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708</Words>
  <Application>Microsoft Office PowerPoint</Application>
  <PresentationFormat>On-screen Show (4:3)</PresentationFormat>
  <Paragraphs>118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TS010288563</vt:lpstr>
      <vt:lpstr>Office Theme</vt:lpstr>
      <vt:lpstr>1_Office Theme</vt:lpstr>
      <vt:lpstr>2_Office Theme</vt:lpstr>
      <vt:lpstr>Sveučilište u Zadru Odjel za psihologiju</vt:lpstr>
      <vt:lpstr>PONOVIMO </vt:lpstr>
      <vt:lpstr>Slide 3</vt:lpstr>
      <vt:lpstr>ŽENSKI MOZAK</vt:lpstr>
      <vt:lpstr>Slide 5</vt:lpstr>
      <vt:lpstr>Slide 6</vt:lpstr>
      <vt:lpstr>Slide 7</vt:lpstr>
      <vt:lpstr>Zašto djevojke toliko vremena troše na telefonske razgovore i slične oblike komunikacije?</vt:lpstr>
      <vt:lpstr>STRAH OD SUKOBA</vt:lpstr>
      <vt:lpstr>JOŠ NEKI UTJECAJI ESTROGENA (1)</vt:lpstr>
      <vt:lpstr>JOŠ NEKI UTJECAJI ESTROGENA (2)</vt:lpstr>
      <vt:lpstr>Slide 12</vt:lpstr>
      <vt:lpstr>ZAŠTO MOZAK TINEJDŽERICE ŠIZI?</vt:lpstr>
      <vt:lpstr>EMOCIJE </vt:lpstr>
      <vt:lpstr>AGRESIVNOST </vt:lpstr>
      <vt:lpstr>Slide 16</vt:lpstr>
      <vt:lpstr>DJEČACI U PERIODU PUBERTETA</vt:lpstr>
      <vt:lpstr>MASKULINIZACIJA TESTOSTERONOM</vt:lpstr>
      <vt:lpstr>Slide 19</vt:lpstr>
      <vt:lpstr>Slide 20</vt:lpstr>
      <vt:lpstr>Slide 21</vt:lpstr>
      <vt:lpstr>POSPANOST I DOSADA</vt:lpstr>
      <vt:lpstr>GLEDANJE SVIJETA KROZ MUŠKE NAOČALE</vt:lpstr>
      <vt:lpstr>Slide 24</vt:lpstr>
      <vt:lpstr>DOBRO IZGLEDATI I SAČUVATI UGLED</vt:lpstr>
      <vt:lpstr>ISKLJUČIVANJE</vt:lpstr>
      <vt:lpstr>Slide 27</vt:lpstr>
      <vt:lpstr>POBJEDNIK UZIMA SVE</vt:lpstr>
      <vt:lpstr>ŠIRITELJI NOVIH ZAMISLI U DRUŠTVU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</dc:creator>
  <cp:lastModifiedBy>Natasa</cp:lastModifiedBy>
  <cp:revision>81</cp:revision>
  <dcterms:created xsi:type="dcterms:W3CDTF">2012-03-06T16:09:00Z</dcterms:created>
  <dcterms:modified xsi:type="dcterms:W3CDTF">2012-03-13T12:06:35Z</dcterms:modified>
</cp:coreProperties>
</file>